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7" r:id="rId2"/>
    <p:sldId id="266" r:id="rId3"/>
    <p:sldId id="293" r:id="rId4"/>
    <p:sldId id="268" r:id="rId5"/>
    <p:sldId id="269" r:id="rId6"/>
    <p:sldId id="270" r:id="rId7"/>
    <p:sldId id="271" r:id="rId8"/>
    <p:sldId id="274" r:id="rId9"/>
    <p:sldId id="280" r:id="rId10"/>
    <p:sldId id="281" r:id="rId11"/>
    <p:sldId id="282" r:id="rId12"/>
    <p:sldId id="27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4" r:id="rId24"/>
    <p:sldId id="295" r:id="rId25"/>
    <p:sldId id="296" r:id="rId26"/>
    <p:sldId id="260" r:id="rId27"/>
  </p:sldIdLst>
  <p:sldSz cx="9144000" cy="6858000" type="screen4x3"/>
  <p:notesSz cx="6858000" cy="9144000"/>
  <p:embeddedFontLst>
    <p:embeddedFont>
      <p:font typeface="Comic Sans MS" pitchFamily="66" charset="0"/>
      <p:regular r:id="rId28"/>
      <p:bold r:id="rId29"/>
      <p:italic r:id="rId30"/>
      <p:boldItalic r:id="rId31"/>
    </p:embeddedFont>
    <p:embeddedFont>
      <p:font typeface="Monotype Corsiva" pitchFamily="66" charset="0"/>
      <p: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0066"/>
    <a:srgbClr val="8A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60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0425"/>
            <a:ext cx="676652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3886200"/>
            <a:ext cx="557242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22.06.2022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>
                <a:solidFill>
                  <a:srgbClr val="660066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22.06.2022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91680" y="1600200"/>
            <a:ext cx="280412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60066"/>
                </a:solidFill>
                <a:latin typeface="Comic Sans MS" pitchFamily="66" charset="0"/>
              </a:defRPr>
            </a:lvl1pPr>
            <a:lvl2pPr>
              <a:defRPr sz="2400">
                <a:solidFill>
                  <a:srgbClr val="660066"/>
                </a:solidFill>
                <a:latin typeface="Comic Sans MS" pitchFamily="66" charset="0"/>
              </a:defRPr>
            </a:lvl2pPr>
            <a:lvl3pPr>
              <a:defRPr sz="2000">
                <a:solidFill>
                  <a:srgbClr val="660066"/>
                </a:solidFill>
                <a:latin typeface="Comic Sans MS" pitchFamily="66" charset="0"/>
              </a:defRPr>
            </a:lvl3pPr>
            <a:lvl4pPr>
              <a:defRPr sz="1800">
                <a:solidFill>
                  <a:srgbClr val="660066"/>
                </a:solidFill>
                <a:latin typeface="Comic Sans MS" pitchFamily="66" charset="0"/>
              </a:defRPr>
            </a:lvl4pPr>
            <a:lvl5pPr>
              <a:defRPr sz="1800">
                <a:solidFill>
                  <a:srgbClr val="660066"/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22.06.2022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22.06.2022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22.06.2022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0066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428605"/>
            <a:ext cx="7500990" cy="1285884"/>
          </a:xfrm>
        </p:spPr>
        <p:txBody>
          <a:bodyPr anchor="ctr"/>
          <a:lstStyle/>
          <a:p>
            <a:r>
              <a:rPr lang="ru-RU" sz="4000" b="1" dirty="0" smtClean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Методические рекомендации</a:t>
            </a:r>
            <a:endParaRPr lang="ru-RU" sz="4000" b="1" dirty="0">
              <a:ln w="19050">
                <a:solidFill>
                  <a:prstClr val="white"/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72" y="5085184"/>
            <a:ext cx="5572428" cy="1224136"/>
          </a:xfrm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Заведующий МБДОУ Холуйского детского сада</a:t>
            </a:r>
          </a:p>
          <a:p>
            <a:pPr>
              <a:spcBef>
                <a:spcPct val="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Потапова Галина Александровна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2022г.</a:t>
            </a:r>
            <a:endParaRPr lang="ru-RU" sz="1600" dirty="0">
              <a:cs typeface="Arial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357290" y="1643050"/>
            <a:ext cx="7358114" cy="350046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СОВРЕМЕННЫЕ  ФОРМЫ  РАБОТЫ  С  РОДИТЕЛЯМИ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В  ДОШКОЛЬНОМ  УЧРЕЖДЕНИИ 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70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Скругленный прямоугольник 14"/>
          <p:cNvSpPr/>
          <p:nvPr/>
        </p:nvSpPr>
        <p:spPr>
          <a:xfrm>
            <a:off x="1571604" y="428604"/>
            <a:ext cx="7000924" cy="31432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 настоящее время сложились устойчивые формы работы ДОУ с семьёй, которые в дошкольной педагогике принято считать традиционными. Это формы работы проверенные временем. Их классификация,  структура, содержание, эффективность описаны во многих научных и методических источниках. К таким  формам можно отнести педагогическое просвещение родителей. Осуществляется оно в двух направлениях: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285852" y="4214818"/>
            <a:ext cx="3786214" cy="22860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Внутри детского сада проводится работа с родителями воспитанников данного ДОУ</a:t>
            </a:r>
            <a:r>
              <a:rPr lang="ru-RU" b="1" dirty="0" smtClean="0">
                <a:latin typeface="Monotype Corsiva" pitchFamily="66" charset="0"/>
              </a:rPr>
              <a:t>.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14942" y="4214818"/>
            <a:ext cx="3500462" cy="22860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Работа с родителями за пределами ДОУ. Её цель – охватить подавляющее большинство родителей дошкольников  независимо от того,  посещают их дети детский сад или нет.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3357554" y="3643314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6072198" y="3714752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428728" y="214290"/>
            <a:ext cx="7358114" cy="2357454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Особой популярностью, как у педагогов, так и у родителей пользуются нетрадиционные формы общения. Они направлены на установление неформальных контактов с родителями, привлечение их внимания к детскому саду. Родители лучше узнают своего ребёнка, поскольку видят его в другой, новой для себя обстановке, сближаются с педагогами.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000232" y="2357430"/>
            <a:ext cx="6643734" cy="114300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 К</a:t>
            </a:r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лассификацию нетрадиционных  форм взаимодействия с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1500166" y="3714752"/>
            <a:ext cx="2571768" cy="1143008"/>
          </a:xfrm>
          <a:prstGeom prst="wave">
            <a:avLst>
              <a:gd name="adj1" fmla="val 12500"/>
              <a:gd name="adj2" fmla="val 10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Информационно-аналитические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4357686" y="3786190"/>
            <a:ext cx="1928826" cy="1071570"/>
          </a:xfrm>
          <a:prstGeom prst="wave">
            <a:avLst>
              <a:gd name="adj1" fmla="val 12500"/>
              <a:gd name="adj2" fmla="val 43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Познавательные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6500826" y="3786190"/>
            <a:ext cx="2214578" cy="1143008"/>
          </a:xfrm>
          <a:prstGeom prst="wave">
            <a:avLst>
              <a:gd name="adj1" fmla="val 12500"/>
              <a:gd name="adj2" fmla="val 10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Досуговые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1714480" y="5143512"/>
            <a:ext cx="2714644" cy="1214446"/>
          </a:xfrm>
          <a:prstGeom prst="wave">
            <a:avLst>
              <a:gd name="adj1" fmla="val 12500"/>
              <a:gd name="adj2" fmla="val 10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Наглядно-информационные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4429124" y="5500702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429124" y="60722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Блок-схема: перфолента 18"/>
          <p:cNvSpPr/>
          <p:nvPr/>
        </p:nvSpPr>
        <p:spPr>
          <a:xfrm>
            <a:off x="5072066" y="5143512"/>
            <a:ext cx="3500462" cy="428628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Информационно-ознакомительные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" name="Блок-схема: перфолента 19"/>
          <p:cNvSpPr/>
          <p:nvPr/>
        </p:nvSpPr>
        <p:spPr>
          <a:xfrm>
            <a:off x="5072066" y="5786454"/>
            <a:ext cx="3500462" cy="500066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Информационно-просветительные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500166" y="214290"/>
            <a:ext cx="7143800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Информационно-аналитические формы взаимодействия с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1357290" y="1071546"/>
            <a:ext cx="7500990" cy="507209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Основной задачей информационно-аналитических форм организации общения с родителями является сбор, обработка и  использование данных о семье каждого воспитанника, общекультурном уровне его родителей, наличие у них необходимых педагогических знаний, отношении в семье к ребёнку, запросах, интересах, потребностях родителей в психолого-педагогической информации. Только на аналитической основе возможно осуществление индивидуального, личностно-ориентированного подхода к ребёнку в условиях ДОУ, повышение эффективности воспитательно-образовательной работы с детьми и построение грамотного общения с их родителями.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571604" y="214290"/>
            <a:ext cx="707236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Письменные формы взаимодействия с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357290" y="1785926"/>
            <a:ext cx="2786082" cy="164307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Брошюры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Помогают родителя узнать о детском саде. Брошюры могут описать концепцию детского сада и дать общую информацию о нём.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4214810" y="1214422"/>
            <a:ext cx="2643206" cy="150019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Пособия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Содержат подробную информацию о детском саде. Семьи могут обращаться к пособиям в  течение всего года.</a:t>
            </a:r>
          </a:p>
          <a:p>
            <a:pPr algn="ctr"/>
            <a:endParaRPr lang="ru-RU" sz="1400" b="1" dirty="0">
              <a:latin typeface="Monotype Corsiva" pitchFamily="66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1428728" y="3786190"/>
            <a:ext cx="3643338" cy="221457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latin typeface="Monotype Corsiva" pitchFamily="66" charset="0"/>
              </a:rPr>
              <a:t>  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Бюллетень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Можно выпускать раз или два в месяц, чтобы постоянно обеспечивать семьи информацией  об особых мероприятиях, изменениях программы и др.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6072198" y="2357430"/>
            <a:ext cx="2714644" cy="150019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</a:t>
            </a:r>
            <a:endParaRPr lang="ru-RU" sz="1400" b="1" dirty="0" smtClean="0">
              <a:latin typeface="Monotype Corsiva" pitchFamily="66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Доска объявлений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Это настенный экран, который информирует родителей о собраниях на день и др.</a:t>
            </a:r>
          </a:p>
          <a:p>
            <a:pPr algn="ctr"/>
            <a:endParaRPr lang="ru-RU" sz="1400" b="1" dirty="0">
              <a:latin typeface="Monotype Corsiva" pitchFamily="66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5214942" y="4214818"/>
            <a:ext cx="3357586" cy="200026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Ящик для предложений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Это коробка, в которую родители могут класть записки со своими идеями и предложениями, что позволяет им делиться своими мыслями с группой воспитателей.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7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4618264" y="2998778"/>
            <a:ext cx="1263241" cy="1097063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643042" y="214290"/>
            <a:ext cx="7000924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Познавательные формы взаимодействия с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1500166" y="1285860"/>
            <a:ext cx="7286676" cy="514353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Доминирующую роль среди форм общения педагог-родители играют познавательные формы организации их взаимоотношений. Они призваны повышать психолого-педагогическую культуру родителей, а, значит, способствовать изменению взглядов родителей на воспитание ребёнка в условиях семьи, развивать рефлексию. Кроме того, данные формы взаимодействия позволяют знакомить родителей с особенностями возрастного психологического развития детей, рациональными методами и приёмами воспитания для формирования их практических навыков. Родители видят ребёнка в обстановке, отличной от домашней, а также наблюдают процесс его общения с  другими детьми и взрослыми.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Познавательные формы взаимодействия с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765449" y="461645"/>
            <a:ext cx="970716" cy="1097063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>
            <a:off x="1357290" y="1214422"/>
            <a:ext cx="3857652" cy="257176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Общее родительское собрание ДОУ.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Цель – координация действий родительской общественности и педагогического коллектива по вопросам образования,  воспитания. Оздоровления и развития воспитанников. На общих родительских собраниях обсуждаются  проблемы воспитания.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4857752" y="4071942"/>
            <a:ext cx="3714776" cy="221457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Тематические консультации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Организуются с целью ответить на все вопросы, интересующие родителей. Они могут проводиться и специалистами по общим специальным вопросам. Консультации близки к беседам.  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5357818" y="1142984"/>
            <a:ext cx="3500494" cy="250033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     </a:t>
            </a:r>
            <a:endParaRPr lang="ru-RU" sz="1400" b="1" dirty="0" smtClean="0"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Дни добрых дел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Дни добровольной помощи родителей группе, ДОУ – ремонт игрушек, мебели, группы, помощь в создании предметно-развивающей среды в группе. Такая форма позволяет налаживать атмосферу тёплых, доброжелательных взаимоотношений между воспитателями и родителями.</a:t>
            </a:r>
          </a:p>
          <a:p>
            <a:pPr algn="ctr"/>
            <a:endParaRPr lang="ru-RU" sz="1400" b="1" dirty="0" smtClean="0">
              <a:latin typeface="Monotype Corsiva" pitchFamily="66" charset="0"/>
            </a:endParaRPr>
          </a:p>
          <a:p>
            <a:pPr algn="ctr"/>
            <a:endParaRPr lang="ru-RU" sz="1400" b="1" dirty="0">
              <a:latin typeface="Monotype Corsiva" pitchFamily="66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1428728" y="4143380"/>
            <a:ext cx="3357586" cy="214314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Педагогический совет с участием родителей.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Цель данной формы работы с семьёй является привлечение родителей к активному осмыслению проблем воспитания детей в семье на основе учёта индивидуальных потребностей.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500166" y="214290"/>
            <a:ext cx="7143800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Познавательные формы взаимодействия с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1428728" y="3571876"/>
            <a:ext cx="3500462" cy="2500330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latin typeface="Monotype Corsiva" pitchFamily="66" charset="0"/>
              </a:rPr>
              <a:t> 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Групповые собрания родителей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Это форма ознакомления родителей с задачами, содержанием и методами воспитания детей определённого возраста в условиях детского сада и семьи.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1500166" y="1214422"/>
            <a:ext cx="3500462" cy="200026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  «Круглый стол»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В нетрадиционной обстановке с обязательным участием специалистов обсуждаются с родителями актуальные проблемы воспитания. 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5143504" y="1142984"/>
            <a:ext cx="3500462" cy="200026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 «Дни открытых дверей»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Дают родителям возможность увидеть стиль общения педагога с детьми, самим «включаться» в общение и деятельность детей и педагогов.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5214942" y="3429000"/>
            <a:ext cx="3714776" cy="2786082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endParaRPr lang="ru-RU" sz="1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 Клубы для родителей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Данная форма общения предполагает установлению между педагогами и родителями доверительных отношений, осознание педагогами значимости семьи в воспитании  ребёнка, а родителям и – что педагоги имеют возможность оказать им помощь в решении возникающих трудностей воспитания.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428728" y="214290"/>
            <a:ext cx="7215238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Познавательные формы взаимодействия с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4786314" y="3429000"/>
            <a:ext cx="3643338" cy="2786082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 </a:t>
            </a:r>
            <a:endParaRPr lang="ru-RU" sz="1400" b="1" dirty="0" smtClean="0"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latin typeface="Monotype Corsiva" pitchFamily="66" charset="0"/>
              </a:rPr>
              <a:t>  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Индивидуальные консультации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Близки по своему характеру к беседе. Разница в том, что беседа – это диалог воспитателя и родителя, а проводя консультацию, отвечая на вопросы родителей, педагог стремится дать квалификационный совет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5715008" y="1214422"/>
            <a:ext cx="2928958" cy="1928826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    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Посещение семьи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Основная цель визита – познакомиться с ребёнком и его близкими в привычной для него обстановке.   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1428728" y="1214422"/>
            <a:ext cx="4143404" cy="2428892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  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Педагогические беседы с родителями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Оказание родителям своевременной помощи по тому или иному вопросу воспитания. Беседа может быть как самостоятельной формой, так и применяться в сочетании с другими, например, она может быть включена в собрание, посещение семьи.</a:t>
            </a:r>
          </a:p>
          <a:p>
            <a:pPr algn="ctr"/>
            <a:endParaRPr lang="ru-RU" sz="1400" b="1" dirty="0">
              <a:latin typeface="Monotype Corsiva" pitchFamily="66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1571604" y="4071942"/>
            <a:ext cx="3000396" cy="221457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 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Открытые занятия с детьми  в ДОУ для родителей.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Родителей знакомят со структурой и  спецификой проведения занятий в ДОУ. Можно включить в занятие элементы беседы с родителями.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428728" y="214290"/>
            <a:ext cx="7215238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Досуговые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формы взаимодействия с 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1714480" y="1142984"/>
            <a:ext cx="6929486" cy="492922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rgbClr val="002060"/>
                </a:solidFill>
                <a:latin typeface="Monotype Corsiva" pitchFamily="66" charset="0"/>
              </a:rPr>
              <a:t>Досуговые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 формы организации общения призваны устанавливать тёплые неформальные отношения между педагогом и родителями, а также более доверительные отношения между родителями и детьми. Такие формы сотрудничества с семьёй могут быть эффективными, только если воспитатель уделяет  достаточное внимание педагогическому содержанию мероприятия, а установление неформальных доверительных отношений с родителями не является основной целью общения.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Досуговые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формы взаимодействия с 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694011" y="318769"/>
            <a:ext cx="970716" cy="1097063"/>
          </a:xfrm>
          <a:prstGeom prst="rect">
            <a:avLst/>
          </a:prstGeom>
          <a:noFill/>
        </p:spPr>
      </p:pic>
      <p:sp>
        <p:nvSpPr>
          <p:cNvPr id="11" name="Овальная выноска 10"/>
          <p:cNvSpPr/>
          <p:nvPr/>
        </p:nvSpPr>
        <p:spPr>
          <a:xfrm>
            <a:off x="5214942" y="1214422"/>
            <a:ext cx="3571900" cy="471490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 </a:t>
            </a:r>
            <a:endParaRPr lang="ru-RU" sz="1400" b="1" dirty="0" smtClean="0">
              <a:latin typeface="Monotype Corsiva" pitchFamily="66" charset="0"/>
            </a:endParaRP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 Выставки работ родителей и детей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Демонстрируют  результаты совместной деятельности родителей и детей. Это важный момент в построении взаимоотношений между ребёнком и родителем и значимый для воспитателя. (повышение активности родителей в жизни группы, один из показателей комфортности внутрисемейных отношений).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1428728" y="1357298"/>
            <a:ext cx="3643338" cy="435771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latin typeface="Monotype Corsiva" pitchFamily="66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Праздники, утренники, мероприятия (концерты, соревнования)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Помогают создать эмоциональный комфорт в группе, сблизить участников педагогического процесса. Родители могут проявить смекалку и фантазию в различных конкурсах. Они могут выступать в роли непосредственных участников: участвовать в составлении сценария, читать стихи, петь песни и т. д.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357290" y="214290"/>
            <a:ext cx="7358114" cy="2786082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Семья для ребёнка – это источник общественного опыта. Здесь он находит примеры для подражания, здесь происходит его социальное рождение. И если мы хотим вырастить нравственно здоровое поколение, то должны решать эту проблему «всем миром»: детский сад, семья, общественность.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2050" name="AutoShape 2" descr="https://avatars.mds.yandex.net/get-zen_doc/1210285/pub_5ead5a6cae328b4362470be7_5ead5a7870671122c89d5605/scale_1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thumbs.dreamstime.com/b/%D1%81%D1%87%D0%B0%D1%81%D1%82%D0%BB%D0%B8%D0%B2%D0%B0%D1%8F-%D1%81%D0%B5%D0%BC%D1%8C%D1%8F-%D1%80%D0%BE%D0%B4%D0%B8%D1%82%D0%B5%D0%BB%D0%B8-%D0%B8-%D0%B4%D0%B5%D1%82%D0%B8-%D0%BE%D1%82%D0%B5%D1%86-%D1%81%D1%8B%D0%BD-%D0%BC%D0%B0%D1%82%D1%8C-%D0%B4%D0%BE%D1%87%D1%8C-%D0%B8%D0%BB%D0%BB%D1%8E%D1%81%D1%82%D1%80%D0%B0%D1%86%D0%B8%D1%8F-1944085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AutoShape 9" descr="https://fs.znanio.ru/d5af0e/68/9c/0cab7d8c67012c67bb75d0aa05f4ac44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C:\Users\1\Desktop\07-09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00438"/>
            <a:ext cx="5143536" cy="3000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352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571604" y="214290"/>
            <a:ext cx="7072362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 Наглядно-информационные формы взаимодействия с родителями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1428728" y="1214422"/>
            <a:ext cx="7286676" cy="450059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 Данные формы  общения педагогов и родителей решают задачи ознакомления родителей с условиями, содержанием  и методами воспитания детей в условиях дошкольного учреждения, позволяют правильнее оценить деятельность педагога, пересмотреть методы и приёмы домашнего воспитания, объективнее увидеть деятельность воспитателя.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1357290" y="214290"/>
            <a:ext cx="7286676" cy="92869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Наглядно-информационные формы взаимодействия с родителями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1428728" y="3857628"/>
            <a:ext cx="3286148" cy="2428892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 </a:t>
            </a:r>
            <a:endParaRPr lang="ru-RU" sz="1400" b="1" dirty="0" smtClean="0"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latin typeface="Monotype Corsiva" pitchFamily="66" charset="0"/>
              </a:rPr>
              <a:t>   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Информационные листы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Информация о дополнительных занятиях с детьми; объявления о собраниях, экскурсиях, событиях; просьбы о помощи; благодарность добровольным помощникам и т. д.</a:t>
            </a:r>
          </a:p>
          <a:p>
            <a:pPr algn="ctr"/>
            <a:endParaRPr lang="ru-RU" sz="1400" b="1" dirty="0" smtClean="0">
              <a:latin typeface="Monotype Corsiva" pitchFamily="66" charset="0"/>
            </a:endParaRPr>
          </a:p>
          <a:p>
            <a:pPr algn="ctr"/>
            <a:endParaRPr lang="ru-RU" sz="1400" b="1" dirty="0">
              <a:latin typeface="Monotype Corsiva" pitchFamily="66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5214942" y="1214422"/>
            <a:ext cx="3286148" cy="1714512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      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Выставки, вернисажи детских работ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Цель –  демонстрирование родителям важных разделов программы или успехов детей по освоению программы</a:t>
            </a:r>
            <a:endParaRPr lang="ru-RU" sz="1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1357290" y="1214422"/>
            <a:ext cx="3214710" cy="235745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</a:t>
            </a:r>
          </a:p>
          <a:p>
            <a:pPr algn="ctr"/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Уголки для родителей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В нём размещается  полезная для родителей и детей информация: режим дня группы, расписание занятий, ежедневное меню, полезные статьи и справочные материалы-пособия для родителей. </a:t>
            </a:r>
          </a:p>
          <a:p>
            <a:pPr algn="ctr"/>
            <a:r>
              <a:rPr lang="ru-RU" sz="1600" b="1" dirty="0" smtClean="0">
                <a:latin typeface="Monotype Corsiva" pitchFamily="66" charset="0"/>
              </a:rPr>
              <a:t>   </a:t>
            </a:r>
            <a:endParaRPr lang="ru-RU" sz="1400" b="1" dirty="0" smtClean="0">
              <a:latin typeface="Monotype Corsiva" pitchFamily="66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6072198" y="3071810"/>
            <a:ext cx="2786082" cy="150019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 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Папки-передвижки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Формируются по тематическому принципу. Папка даётся во временное пользование родителям.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5143504" y="4786322"/>
            <a:ext cx="2857520" cy="1500198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 </a:t>
            </a:r>
            <a:endParaRPr lang="ru-RU" sz="1400" b="1" dirty="0" smtClean="0"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  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Памятки для родителей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Небольшое описание  (инструкция) правильного   выполнения каких-либо действий</a:t>
            </a:r>
          </a:p>
          <a:p>
            <a:pPr algn="ctr"/>
            <a:endParaRPr lang="ru-RU" sz="1400" b="1" dirty="0" smtClean="0">
              <a:latin typeface="Monotype Corsiva" pitchFamily="66" charset="0"/>
            </a:endParaRPr>
          </a:p>
          <a:p>
            <a:pPr algn="ctr"/>
            <a:endParaRPr lang="ru-RU" sz="1400" b="1" dirty="0" smtClean="0">
              <a:latin typeface="Monotype Corsiva" pitchFamily="66" charset="0"/>
            </a:endParaRPr>
          </a:p>
          <a:p>
            <a:pPr algn="ctr"/>
            <a:endParaRPr lang="ru-RU" sz="1400" b="1" dirty="0">
              <a:latin typeface="Monotype Corsiva" pitchFamily="66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4071934" y="3000372"/>
            <a:ext cx="1928826" cy="1357322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  </a:t>
            </a:r>
            <a:endParaRPr lang="ru-RU" sz="1400" b="1" dirty="0" smtClean="0"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  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1600" b="1" u="sng" dirty="0" smtClean="0">
                <a:solidFill>
                  <a:srgbClr val="002060"/>
                </a:solidFill>
                <a:latin typeface="Monotype Corsiva" pitchFamily="66" charset="0"/>
              </a:rPr>
              <a:t>Видеофильмы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Monotype Corsiva" pitchFamily="66" charset="0"/>
              </a:rPr>
              <a:t>Создаются по определённой тематике. </a:t>
            </a:r>
          </a:p>
          <a:p>
            <a:pPr algn="ctr"/>
            <a:endParaRPr lang="ru-RU" sz="1400" b="1" dirty="0" smtClean="0">
              <a:latin typeface="Monotype Corsiva" pitchFamily="66" charset="0"/>
            </a:endParaRPr>
          </a:p>
          <a:p>
            <a:pPr algn="ctr"/>
            <a:endParaRPr lang="ru-RU" sz="1400" b="1" dirty="0" smtClean="0">
              <a:latin typeface="Monotype Corsiva" pitchFamily="66" charset="0"/>
            </a:endParaRPr>
          </a:p>
          <a:p>
            <a:pPr algn="ctr"/>
            <a:endParaRPr lang="ru-RU" sz="1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Горизонтальный свиток 6"/>
          <p:cNvSpPr/>
          <p:nvPr/>
        </p:nvSpPr>
        <p:spPr>
          <a:xfrm>
            <a:off x="3000364" y="214290"/>
            <a:ext cx="5643602" cy="157163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  Об эффективности проводимой работы с родителями свидетельствуют:</a:t>
            </a:r>
            <a:endParaRPr lang="ru-RU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694011" y="318769"/>
            <a:ext cx="970716" cy="1097063"/>
          </a:xfrm>
          <a:prstGeom prst="rect">
            <a:avLst/>
          </a:prstGeom>
          <a:noFill/>
        </p:spPr>
      </p:pic>
      <p:sp>
        <p:nvSpPr>
          <p:cNvPr id="14" name="Облако 13"/>
          <p:cNvSpPr/>
          <p:nvPr/>
        </p:nvSpPr>
        <p:spPr>
          <a:xfrm>
            <a:off x="1285852" y="1714488"/>
            <a:ext cx="7358114" cy="4786346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1. Это положительный эмоциональный настрой педагогов и родителей на совместную работу по воспитанию детей;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2. Это учет индивидуальности ребенка;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3. Это укрепление внутрисемейных связей; 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4. Это возможность реализации единой программы воспитания и развития ребенка в ДОУ и семье.</a:t>
            </a:r>
          </a:p>
          <a:p>
            <a:pPr algn="ctr"/>
            <a:endParaRPr lang="ru-RU" sz="1400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  При реализации новой системы сотрудничества с семьей удается избежать тех недостатков, которые присущи старым формам работы с семьей. Сейчас можно смело сказать, что признаки обновления во взаимодействии педагогов с семьей явно происходят. Привлечение родителей к жизни детского сада еще недавно казалось такой большой проблемой. Теперь обстановка иная.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285852" y="357166"/>
            <a:ext cx="7500990" cy="614366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000232" y="1285860"/>
            <a:ext cx="621510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Со стороны родителей исходит инициатива по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проведению новых форм общения семей группы.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Педагоги стали более инициативны, смелее. Они проявляют творчество, выдумку, фантазию в целях претворения их новых идей в жизнь.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Воспитатели стали теснее и ближе общаться со всеми родителями, а не только с активистами, привлекая их к групповым мероприятиям.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Пока еще инициатива больше исходит от педагогов, но уже видно, что родителям интересно в ДОУ.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Никогда еще так часто родители не участвовали в совместных делах ДОУ и семьи.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Изменилось общение педагогов и родителей: взаимоотношения стали партнерскими. Родители и воспитатели советуются друг с другом, предлагают, убеждают, как лучше организовать мероприятие,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праздник. Формальное общение исчезает.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1285852" y="357166"/>
            <a:ext cx="7500990" cy="614366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</a:p>
          <a:p>
            <a:pPr algn="ctr"/>
            <a:endParaRPr lang="ru-RU" sz="1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85984" y="1277720"/>
            <a:ext cx="55721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Совместная деятельность родителей, педагогов и детей положительно влияет на воспитанников. Дети становятся увереннее в себе, задают больше вопросов о семье, о детском саде, проявляют инициативу в тех вопросах, где видят интерес и активность своих родителей. Ребенок чувствует себя ближе, роднее по отношению к воспитателю, так как видит тесное общение педагога с его родителями, эмоциональный подъем, желание быть в саду в центре всех игр и занятий.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как результат, новое положительное отношение родителей к ДОУ, положительная оценка его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357290" y="357166"/>
            <a:ext cx="7358114" cy="614366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357422" y="1500174"/>
            <a:ext cx="614366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Таким образом, использование разнообразных форм работы с семьями воспитанников детского сада даёт положительные результаты. Всей своей работой сотрудники ДОУ доказывают родителям, что их вовлечение в педагогическую деятельность, заинтересованное участие в воспитательно-образовательном процессе важно не потому, что этого хочет воспитатель, а потому, что это необходимо для развития их собственного ребенка. Внедрение новых федеральных государственных образовательных стандартов позволяет организовать совместную деятельность детского сада и семьи более эффективно.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bipbap.ru/wp-content/uploads/2017/10/0015-015-Spasibo-za-vnima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1\Desktop\0015-015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742955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357290" y="357166"/>
            <a:ext cx="7358114" cy="314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071670" y="928670"/>
            <a:ext cx="64294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Детский сад сегодня должен находиться в режиме развития, а не функционирования, представлять собой мобильную систему, быстро реагировать на изменения социального состава родителей, их образовательные потребности и воспитательные запросы. В зависимости от этого должны меняться формы работы детского сада с семьей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42" name="Picture 2" descr="C:\Users\1\Desktop\U7nYaaZa6DQ.jpg"/>
          <p:cNvPicPr>
            <a:picLocks noChangeAspect="1" noChangeArrowheads="1"/>
          </p:cNvPicPr>
          <p:nvPr/>
        </p:nvPicPr>
        <p:blipFill>
          <a:blip r:embed="rId2" cstate="print"/>
          <a:srcRect r="38509"/>
          <a:stretch>
            <a:fillRect/>
          </a:stretch>
        </p:blipFill>
        <p:spPr bwMode="auto">
          <a:xfrm>
            <a:off x="1357290" y="3571876"/>
            <a:ext cx="7072362" cy="280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643042" y="214290"/>
            <a:ext cx="7000924" cy="157163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При организации совместной работы  дошкольного образовательного учреждения с семьями  необходимо соблюдать основные принципы: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43042" y="2000240"/>
            <a:ext cx="6929486" cy="43577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 1. Открытость детского сада для семьи (каждому родителю обеспечивается возможность знать и видеть, как живёт и развивается его  ребёнок).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2. Сотрудничество педагогов и родителей в воспитании детей.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3. Создание активной развивающей среды, обеспечивающей единые </a:t>
            </a:r>
            <a:r>
              <a:rPr lang="ru-RU" sz="24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подхоы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к развитию личности в семье и детском коллективе.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4. Диагностика общих и частных проблем в развитии и воспитании ребёнка.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428728" y="214290"/>
            <a:ext cx="7215238" cy="157163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 Основными условиями, необходимыми для реализации доверительного взаимодействия между ДОУ и семьёй, являются следующие: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1857364"/>
            <a:ext cx="7072362" cy="41434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1. Изучение семей воспитанников: учёт различий в возрасте родителей, их образовании, общем культурном уровне, личностных особенностей родителей, их взглядов на воспитание, структуры и характеристики семейных отношений и др.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2. Открытость детского сада семье.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3. Ориентация педагога на работу с детьми и родителями.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357290" y="214290"/>
            <a:ext cx="7429552" cy="121444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   Работу с родителями следует строить,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Monotype Corsiva" pitchFamily="66" charset="0"/>
              </a:rPr>
              <a:t>придерживаясь следующих этапов:</a:t>
            </a:r>
            <a:endParaRPr lang="ru-RU" sz="20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1571612"/>
            <a:ext cx="3214710" cy="47149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Продумывание содержания 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форм работы с родителями. Проведение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экспресс-опроса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с целью изучения их потребностей. Важно не только сообщить родителю о том, что ДОУ хочет делать с его ребёнком, но и знать, что он ждёт от ДОУ.  Полученные данные следует использовать для дальнейшей работы.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4480" y="1500174"/>
            <a:ext cx="3214710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1  ЭТАП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4942" y="1500174"/>
            <a:ext cx="3286148" cy="47863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Установление между воспитателями и родителями доброжелательных отношений с установкой на будущее  деловое сотрудничество. Необходимо заинтересовать родителей той работой, которую предполагается с ними проводить.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14942" y="1500174"/>
            <a:ext cx="3286148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2  ЭТАП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00166" y="571480"/>
            <a:ext cx="3286148" cy="55721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Формирование у родителей более полного образа своего ребёнка и правильного его восприятия посредством сообщения им знаний, информации, которые невозможно получить в семье и которые оказываются неожиданными и интересными для них. Это может быть информация о некоторых особенностях общения ребёнка со сверстниками, его отношении к труду, достижениях в продуктивных видах деятельности.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571480"/>
            <a:ext cx="3286148" cy="64294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3  ЭТАП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86380" y="642918"/>
            <a:ext cx="3286148" cy="55007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Ознакомление педагога с проблемами семьи в воспитании ребёнка. На этом этапе воспитатели вступают в диалог с родителями, которые играют здесь активную роль, рассказывая во время посещения семьи воспитателем не только о положительном, но и о трудностях, тревогах, отрицательном поведении ребёнка.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86380" y="571480"/>
            <a:ext cx="3286148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4  ЭТАП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00166" y="428604"/>
            <a:ext cx="7286676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Все формы работы с родителями подразделяются на: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928926" y="1500174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6107917" y="1393017"/>
            <a:ext cx="704856" cy="4905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643042" y="2214554"/>
            <a:ext cx="3286148" cy="37147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Коллективные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    (массовые)              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Индивидуальные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Наглядно- 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информационные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818" y="2214554"/>
            <a:ext cx="3286148" cy="37147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Традиционные</a:t>
            </a:r>
          </a:p>
          <a:p>
            <a:pPr algn="just"/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Нетрадиционные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000100" y="2357430"/>
            <a:ext cx="7929618" cy="3097245"/>
            <a:chOff x="1115616" y="2146448"/>
            <a:chExt cx="7165477" cy="33366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10941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361672" y="5085184"/>
              <a:ext cx="4910120" cy="39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Picture 6" descr="C:\Users\Nout\Desktop\аннимаци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5580">
            <a:off x="1794638" y="406910"/>
            <a:ext cx="1369586" cy="138007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3500430" y="428604"/>
            <a:ext cx="3214710" cy="27146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Коллективные (массовые)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формы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подразумевают работу со всем или большим составом родителей ДОУ (группы). Это совместные мероприятия педагогов и родителей. Некоторые из них подразумевают участие детей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3042" y="3429000"/>
            <a:ext cx="3214710" cy="24288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Индивидуальные формы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предназначены для дифференцированной работы с родителями воспитанников.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86380" y="3429000"/>
            <a:ext cx="3143272" cy="24288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u="sng" dirty="0" smtClean="0">
                <a:solidFill>
                  <a:srgbClr val="002060"/>
                </a:solidFill>
                <a:latin typeface="Monotype Corsiva" pitchFamily="66" charset="0"/>
              </a:rPr>
              <a:t>Наглядно-информационные формы </a:t>
            </a:r>
            <a:r>
              <a:rPr lang="ru-RU" sz="1600" b="1" dirty="0" smtClean="0">
                <a:solidFill>
                  <a:srgbClr val="002060"/>
                </a:solidFill>
                <a:latin typeface="Monotype Corsiva" pitchFamily="66" charset="0"/>
              </a:rPr>
              <a:t>– играют роль опосредованного общения между педагогами и родителями.</a:t>
            </a:r>
            <a:endParaRPr lang="ru-RU" sz="1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Другая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2091</Words>
  <Application>Microsoft Office PowerPoint</Application>
  <PresentationFormat>Экран (4:3)</PresentationFormat>
  <Paragraphs>173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Comic Sans MS</vt:lpstr>
      <vt:lpstr>Monotype Corsiva</vt:lpstr>
      <vt:lpstr>Times New Roman</vt:lpstr>
      <vt:lpstr>Wingdings</vt:lpstr>
      <vt:lpstr>Calibri</vt:lpstr>
      <vt:lpstr>1_Тема Office</vt:lpstr>
      <vt:lpstr>Методические рекомендации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Alekseeva</cp:lastModifiedBy>
  <cp:revision>92</cp:revision>
  <dcterms:created xsi:type="dcterms:W3CDTF">2014-07-06T18:18:01Z</dcterms:created>
  <dcterms:modified xsi:type="dcterms:W3CDTF">2022-06-22T07:32:21Z</dcterms:modified>
</cp:coreProperties>
</file>